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0000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547" y="1123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3511-30B1-41E2-9579-C2157C255942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8CEC3-9B7D-45F6-837F-43BB48CAC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808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3511-30B1-41E2-9579-C2157C255942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8CEC3-9B7D-45F6-837F-43BB48CAC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703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2272" y="352637"/>
            <a:ext cx="2488407" cy="751691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3562" y="352637"/>
            <a:ext cx="7301071" cy="751691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3511-30B1-41E2-9579-C2157C255942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8CEC3-9B7D-45F6-837F-43BB48CAC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42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3511-30B1-41E2-9579-C2157C255942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8CEC3-9B7D-45F6-837F-43BB48CAC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286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3511-30B1-41E2-9579-C2157C255942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8CEC3-9B7D-45F6-837F-43BB48CAC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635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3562" y="2054648"/>
            <a:ext cx="4894738" cy="581490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15941" y="2054648"/>
            <a:ext cx="4894739" cy="581490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3511-30B1-41E2-9579-C2157C255942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8CEC3-9B7D-45F6-837F-43BB48CAC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617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3511-30B1-41E2-9579-C2157C255942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8CEC3-9B7D-45F6-837F-43BB48CAC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715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3511-30B1-41E2-9579-C2157C255942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8CEC3-9B7D-45F6-837F-43BB48CAC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682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3511-30B1-41E2-9579-C2157C255942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8CEC3-9B7D-45F6-837F-43BB48CAC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160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3511-30B1-41E2-9579-C2157C255942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8CEC3-9B7D-45F6-837F-43BB48CAC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416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3511-30B1-41E2-9579-C2157C255942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8CEC3-9B7D-45F6-837F-43BB48CAC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44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93511-30B1-41E2-9579-C2157C255942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8CEC3-9B7D-45F6-837F-43BB48CAC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58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784449"/>
              </p:ext>
            </p:extLst>
          </p:nvPr>
        </p:nvGraphicFramePr>
        <p:xfrm>
          <a:off x="1143000" y="2286000"/>
          <a:ext cx="8077200" cy="4561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9650"/>
                <a:gridCol w="1009650"/>
                <a:gridCol w="1009650"/>
                <a:gridCol w="1009650"/>
                <a:gridCol w="1009650"/>
                <a:gridCol w="1009650"/>
                <a:gridCol w="1009650"/>
                <a:gridCol w="1009650"/>
              </a:tblGrid>
              <a:tr h="7213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60">
                      <a:fgClr>
                        <a:schemeClr val="bg1">
                          <a:lumMod val="7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Student’s beginning level of work 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Date of work sample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Date of work sample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Date of work sample 3</a:t>
                      </a:r>
                    </a:p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Date of work sample 4</a:t>
                      </a:r>
                    </a:p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Date of work sample 5</a:t>
                      </a:r>
                    </a:p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Final student growth</a:t>
                      </a:r>
                      <a:r>
                        <a:rPr lang="en-US" sz="1200" b="1" baseline="0" dirty="0" smtClean="0"/>
                        <a:t> </a:t>
                      </a:r>
                      <a:r>
                        <a:rPr lang="en-US" sz="1200" b="1" dirty="0" smtClean="0"/>
                        <a:t>rating based on work</a:t>
                      </a:r>
                      <a:endParaRPr lang="en-US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136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Advanced</a:t>
                      </a:r>
                    </a:p>
                    <a:p>
                      <a:pPr algn="ctr"/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 smtClean="0"/>
                    </a:p>
                    <a:p>
                      <a:pPr algn="ctr"/>
                      <a:endParaRPr lang="en-US" sz="1200" dirty="0" smtClean="0"/>
                    </a:p>
                    <a:p>
                      <a:pPr algn="ctr"/>
                      <a:endParaRPr lang="en-US" sz="1200" dirty="0" smtClean="0"/>
                    </a:p>
                    <a:p>
                      <a:pPr algn="ctr"/>
                      <a:endParaRPr lang="en-US" sz="1200" dirty="0" smtClean="0"/>
                    </a:p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136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Proficient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 smtClean="0"/>
                    </a:p>
                    <a:p>
                      <a:pPr algn="ctr"/>
                      <a:endParaRPr lang="en-US" sz="1200" dirty="0" smtClean="0"/>
                    </a:p>
                    <a:p>
                      <a:pPr algn="ctr"/>
                      <a:endParaRPr lang="en-US" sz="1200" dirty="0" smtClean="0"/>
                    </a:p>
                    <a:p>
                      <a:pPr algn="ctr"/>
                      <a:endParaRPr lang="en-US" sz="1200" dirty="0" smtClean="0"/>
                    </a:p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136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Basic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136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Below Basic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 smtClean="0"/>
                    </a:p>
                    <a:p>
                      <a:pPr algn="ctr"/>
                      <a:endParaRPr lang="en-US" sz="1200" dirty="0" smtClean="0"/>
                    </a:p>
                    <a:p>
                      <a:pPr algn="ctr"/>
                      <a:endParaRPr lang="en-US" sz="1200" dirty="0" smtClean="0"/>
                    </a:p>
                    <a:p>
                      <a:pPr algn="ctr"/>
                      <a:endParaRPr lang="en-US" sz="1200" dirty="0" smtClean="0"/>
                    </a:p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114800" y="938629"/>
            <a:ext cx="18739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Student Work Chart</a:t>
            </a:r>
            <a:endParaRPr lang="en-US" sz="1600" b="1" dirty="0"/>
          </a:p>
        </p:txBody>
      </p:sp>
      <p:sp>
        <p:nvSpPr>
          <p:cNvPr id="7" name="TextBox 6"/>
          <p:cNvSpPr txBox="1"/>
          <p:nvPr/>
        </p:nvSpPr>
        <p:spPr>
          <a:xfrm rot="16200000">
            <a:off x="-187606" y="4616792"/>
            <a:ext cx="19521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Student Work Rating</a:t>
            </a:r>
            <a:endParaRPr lang="en-US" sz="1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066800" y="1331415"/>
            <a:ext cx="82485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100" dirty="0" smtClean="0"/>
              <a:t>‘Student’s beginning level of work’ may be determined via an assessment or sample of work done early in the school year.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100" dirty="0" smtClean="0"/>
              <a:t>Student work ratings are based on the </a:t>
            </a:r>
            <a:r>
              <a:rPr lang="en-US" sz="1100" i="1" dirty="0" smtClean="0"/>
              <a:t>Quality Student Work Rubric</a:t>
            </a:r>
            <a:r>
              <a:rPr lang="en-US" sz="1100" dirty="0" smtClean="0"/>
              <a:t>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100" dirty="0" smtClean="0"/>
              <a:t>5 </a:t>
            </a:r>
            <a:r>
              <a:rPr lang="en-US" sz="1100" dirty="0" smtClean="0"/>
              <a:t>or more work samples will show a more clear pattern of growth over time.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100" dirty="0" smtClean="0"/>
              <a:t>Under each date of work sample, in the box corresponding to the level of student work, write a brief description of the assignment.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53200" y="383634"/>
            <a:ext cx="32766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Student Name_______________________________</a:t>
            </a:r>
          </a:p>
          <a:p>
            <a:endParaRPr lang="en-US" sz="1100" dirty="0" smtClean="0"/>
          </a:p>
          <a:p>
            <a:r>
              <a:rPr lang="en-US" sz="1100" dirty="0" smtClean="0"/>
              <a:t> </a:t>
            </a:r>
            <a:r>
              <a:rPr lang="en-US" sz="1100" dirty="0"/>
              <a:t>Class / subject </a:t>
            </a:r>
            <a:r>
              <a:rPr lang="en-US" sz="1100" dirty="0" smtClean="0"/>
              <a:t>______________________________</a:t>
            </a:r>
            <a:endParaRPr lang="en-US" sz="1100" dirty="0"/>
          </a:p>
        </p:txBody>
      </p:sp>
      <p:sp>
        <p:nvSpPr>
          <p:cNvPr id="10" name="TextBox 9"/>
          <p:cNvSpPr txBox="1"/>
          <p:nvPr/>
        </p:nvSpPr>
        <p:spPr>
          <a:xfrm>
            <a:off x="142875" y="381000"/>
            <a:ext cx="655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Student learning goal _________________________________________________________________________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962228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138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Connecticut Education Association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Branham, Linette [CT]</dc:creator>
  <cp:lastModifiedBy>User</cp:lastModifiedBy>
  <cp:revision>28</cp:revision>
  <cp:lastPrinted>2012-10-22T17:44:04Z</cp:lastPrinted>
  <dcterms:created xsi:type="dcterms:W3CDTF">2012-07-13T14:50:38Z</dcterms:created>
  <dcterms:modified xsi:type="dcterms:W3CDTF">2013-12-10T17:55:09Z</dcterms:modified>
</cp:coreProperties>
</file>